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0"/>
  </p:notesMasterIdLst>
  <p:sldIdLst>
    <p:sldId id="291" r:id="rId2"/>
    <p:sldId id="269" r:id="rId3"/>
    <p:sldId id="341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20" r:id="rId12"/>
    <p:sldId id="335" r:id="rId13"/>
    <p:sldId id="336" r:id="rId14"/>
    <p:sldId id="337" r:id="rId15"/>
    <p:sldId id="338" r:id="rId16"/>
    <p:sldId id="339" r:id="rId17"/>
    <p:sldId id="340" r:id="rId18"/>
    <p:sldId id="319" r:id="rId19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3219822"/>
            <a:ext cx="741682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tt-RU" sz="2000" dirty="0" smtClean="0">
                <a:solidFill>
                  <a:srgbClr val="0033CC"/>
                </a:solidFill>
              </a:rPr>
              <a:t>Татарстан Республикасы Мәгариф һәм фән министрлыгы мәгариф идәрәсе башлыгы </a:t>
            </a:r>
          </a:p>
          <a:p>
            <a:pPr lvl="0" algn="ctr">
              <a:defRPr/>
            </a:pPr>
            <a:r>
              <a:rPr lang="tt-RU" sz="2000" dirty="0" smtClean="0">
                <a:solidFill>
                  <a:srgbClr val="0033CC"/>
                </a:solidFill>
              </a:rPr>
              <a:t>Л.М.Әхмәтҗанова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3547" y="1345734"/>
            <a:ext cx="7560840" cy="1384958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tt-RU" sz="28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Татарстан Республикасында туган телләр һәм халыклар бердәмлеге елы кысаларында эш оештыру</a:t>
            </a:r>
            <a:endParaRPr lang="ru-RU" sz="28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122"/>
            <a:ext cx="2808312" cy="122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9314" y="33467"/>
            <a:ext cx="6082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tt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Илһам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Бөтенроссия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яшь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tt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язучылар бәйгесе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327" y="945613"/>
            <a:ext cx="7076017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Үткәрү тәртибе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елның 1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февраленә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кадәр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(Министрлык тарафыннан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узган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елгы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нәтиҗәләр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актуальләштерелә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апрель </a:t>
            </a: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аенда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этабы</a:t>
            </a:r>
            <a:endParaRPr lang="tt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700" b="1" dirty="0" smtClean="0">
              <a:solidFill>
                <a:srgbClr val="C00000"/>
              </a:solidFill>
              <a:latin typeface="Times New Roman"/>
              <a:ea typeface="Calibri"/>
            </a:endParaRPr>
          </a:p>
          <a:p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Зона этабының үткәрү урыннары:</a:t>
            </a:r>
            <a:endParaRPr lang="tt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t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</a:t>
            </a:r>
            <a:endParaRPr lang="tt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t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 Чаллы</a:t>
            </a:r>
            <a:endParaRPr lang="tt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t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Әлмәт</a:t>
            </a:r>
            <a:endParaRPr lang="tt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t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Чистай</a:t>
            </a:r>
            <a:endParaRPr lang="tt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t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Арча</a:t>
            </a:r>
            <a:endParaRPr lang="tt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21693" y="4568210"/>
            <a:ext cx="39431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–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</a:rPr>
              <a:t>300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/>
                <a:ea typeface="Calibri"/>
              </a:rPr>
              <a:t>кеше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2087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r>
              <a:rPr lang="ru-RU" dirty="0"/>
              <a:t>МОиН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156577"/>
            <a:ext cx="59730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татар теле һәм әдәбияты укытучысы»</a:t>
            </a:r>
            <a:b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Россиякүләм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бәйгесе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1" y="1130068"/>
            <a:ext cx="813690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Үткәрү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этаплары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defRPr/>
            </a:pP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этабы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12 -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январь, 2021 ел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18 - 22 январь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зона этабы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февраль -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омгаклау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этабы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22 -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" descr="blob:https://web.whatsapp.com/a5aa1785-ad68-4b61-8bfb-113657d7add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3295999"/>
            <a:ext cx="2936230" cy="2178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083" y="3317198"/>
            <a:ext cx="3096109" cy="20869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126" y="3370152"/>
            <a:ext cx="3042931" cy="21154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26682"/>
            <a:ext cx="1984843" cy="8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7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05978"/>
            <a:ext cx="6624736" cy="85725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Иң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яхшы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татар теле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һәм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әдәбияты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укытучысы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Россиякүләм бәйгесенең зона этабы</a:t>
            </a:r>
            <a:br>
              <a:rPr lang="tt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февраль – 6 март 2021 ел</a:t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зона – </a:t>
            </a:r>
            <a:r>
              <a:rPr lang="ru-RU" sz="3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Биектау</a:t>
            </a:r>
            <a:r>
              <a:rPr lang="ru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 районы – 12 февраль 2021 ел  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Арча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Балтач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Әтнә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Теләче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Кукмара муниципаль районы</a:t>
            </a:r>
            <a:endParaRPr lang="ru-RU" sz="3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зона – </a:t>
            </a:r>
            <a:r>
              <a:rPr lang="ru-RU" sz="3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Әлмәт</a:t>
            </a:r>
            <a:r>
              <a:rPr lang="ru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– 15 февраль 2021 ел 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Бөгелмә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Баулы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Лениногорск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Азнакай муниципаль районы</a:t>
            </a:r>
          </a:p>
          <a:p>
            <a:pPr marL="0" indent="0">
              <a:buNone/>
            </a:pPr>
            <a:r>
              <a:rPr lang="tt-RU" sz="3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Ютазы муниципаль районы</a:t>
            </a:r>
          </a:p>
          <a:p>
            <a:pPr marL="0" indent="0">
              <a:buNone/>
            </a:pPr>
            <a:endParaRPr lang="tt-RU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t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t-RU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t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t-RU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t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532" y="49981"/>
            <a:ext cx="1987468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41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68388" y="206375"/>
            <a:ext cx="6311924" cy="85725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Иң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яхшы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татар теле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һәм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әдәбияты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укытучысы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Россиякүләм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бәйгесенең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зона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этабы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февраль – 6 март 2021 ел</a:t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258643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зона – </a:t>
            </a:r>
            <a:r>
              <a:rPr lang="ru-RU" sz="15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Чирмешән</a:t>
            </a:r>
            <a:r>
              <a:rPr lang="ru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– 17 февраль 2021 ел 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Спас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Әлки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Яңа Чишмә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Норлат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Аксубай муниципаль районы</a:t>
            </a:r>
          </a:p>
          <a:p>
            <a:endParaRPr lang="tt-RU" sz="15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зона – </a:t>
            </a:r>
            <a:r>
              <a:rPr lang="ru-RU" sz="15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Мамадыш</a:t>
            </a:r>
            <a:r>
              <a:rPr lang="ru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- 19 февраль 2021 ел 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Алабуга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Питрәч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Балык Бистәсе муниципаль районы</a:t>
            </a:r>
          </a:p>
          <a:p>
            <a:r>
              <a:rPr lang="tt-RU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Саба муниципаль районы</a:t>
            </a:r>
            <a:endParaRPr lang="ru-RU" sz="15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092" y="0"/>
            <a:ext cx="1987468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90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2379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татар теле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укытучысы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Россиякүләм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бәйгесенең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зона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этабы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февраль – 6 март 2021 ел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896183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зона – Чистай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- 24 февраль 2021 ел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Ослан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Лаеш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Алексеевск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Яшел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Үзән муниципаль районы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зона – Яр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Чаллы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шәһәре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- 26 февраль 2021 ел </a:t>
            </a:r>
          </a:p>
          <a:p>
            <a:r>
              <a:rPr lang="tt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Минзәлә муниципаль районы</a:t>
            </a:r>
          </a:p>
          <a:p>
            <a:r>
              <a:rPr lang="tt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Тукай муниципаль районы</a:t>
            </a:r>
          </a:p>
          <a:p>
            <a:r>
              <a:rPr lang="tt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Әгерҗе муниципаль районы</a:t>
            </a:r>
          </a:p>
          <a:p>
            <a:r>
              <a:rPr lang="tt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Менделеевск  муниципаль районы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532" y="10563"/>
            <a:ext cx="1987468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50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6984776" cy="85725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2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2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Иң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яхшы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татар теле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һәм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әдәбияты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укытучысы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Россиякүләм бәйгесенең зона этабы</a:t>
            </a:r>
            <a:br>
              <a:rPr lang="tt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февраль – 6 март 2021 ел</a:t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3597"/>
            <a:ext cx="8075240" cy="33910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sz="21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1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зона – 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Зәй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 районы – 1 март 2021 ел 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Түбән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Кама 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Мөслим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Сарман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 муниципаль районы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зона – 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Кайбыч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– 3 март 2021 ел </a:t>
            </a:r>
          </a:p>
          <a:p>
            <a:pPr marL="0" indent="0">
              <a:buNone/>
            </a:pP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Буа муниципаль районы</a:t>
            </a:r>
          </a:p>
          <a:p>
            <a:pPr marL="0" indent="0">
              <a:buNone/>
            </a:pP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Кама Тамагы муниципаль районы</a:t>
            </a:r>
          </a:p>
          <a:p>
            <a:pPr marL="0" indent="0">
              <a:buNone/>
            </a:pP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Апас муниципаль районы</a:t>
            </a:r>
          </a:p>
          <a:p>
            <a:pPr marL="0" indent="0">
              <a:buNone/>
            </a:pP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Тәтеш муниципаль районы</a:t>
            </a:r>
          </a:p>
          <a:p>
            <a:pPr marL="0" indent="0">
              <a:buNone/>
            </a:pP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Чүпрәле муниципаль районы</a:t>
            </a:r>
          </a:p>
          <a:p>
            <a:pPr marL="0" indent="0">
              <a:buNone/>
            </a:pPr>
            <a:endParaRPr lang="tt-RU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зона – Казан шәһәре – 5 март 2021 ел 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866" y="0"/>
            <a:ext cx="1987468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02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68388" y="206375"/>
            <a:ext cx="8075612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Иң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яхшы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татар теле һәм әдәбияты укытучысы»</a:t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Россиякүләм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бәйгесенең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зона этабы</a:t>
            </a:r>
            <a:b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БӘЙГЕ СЫНАУЛАРЫ</a:t>
            </a:r>
            <a:br>
              <a:rPr lang="ru-RU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Дәрес </a:t>
            </a:r>
            <a:r>
              <a:rPr lang="tt-RU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(25 мин, үзанализ – 5 мин</a:t>
            </a:r>
            <a:r>
              <a:rPr lang="tt-RU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br>
              <a:rPr lang="tt-RU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tt-RU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Мастер-класс ( 15 мин кадәр, сорауларга җавап – 5 мин)</a:t>
            </a:r>
            <a:endParaRPr lang="ru-RU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79" y="10563"/>
            <a:ext cx="1987468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47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97009"/>
            <a:ext cx="6768752" cy="1102519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Иң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яхшы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татар теле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һәм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әдәбияты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укытучысы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Россиякүләм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бәйгесенең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йомгаклау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этабы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55576" y="1599528"/>
            <a:ext cx="7016824" cy="2629572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 сынаулары </a:t>
            </a:r>
          </a:p>
          <a:p>
            <a:pPr algn="l"/>
            <a:endParaRPr lang="tt-RU" sz="3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Дистан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ион тур “Методик портфолио</a:t>
            </a:r>
            <a:r>
              <a:rPr lang="tt-RU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(интернет-ресурс)  </a:t>
            </a:r>
            <a:endParaRPr lang="tt-RU" sz="3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 </a:t>
            </a:r>
            <a:endParaRPr lang="tt-RU" sz="3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Дәрес</a:t>
            </a:r>
            <a:r>
              <a:rPr lang="ru-RU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(25 мин,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үзанализ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5 мин)</a:t>
            </a:r>
            <a:b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Сыйныф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сәгате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(20 мин,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сорауларга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җавап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10 мин)</a:t>
            </a:r>
            <a:b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тур </a:t>
            </a:r>
            <a:endParaRPr lang="tt-RU" sz="3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Методик </a:t>
            </a:r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остаханә 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(20 мин,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сорауларга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җавап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10 мин)</a:t>
            </a:r>
          </a:p>
          <a:p>
            <a:pPr algn="l"/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Мастер-класс (20 мин,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сорауларга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җавап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10 мин)</a:t>
            </a:r>
            <a:endParaRPr lang="en-US" sz="3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тур</a:t>
            </a:r>
            <a:r>
              <a:rPr lang="en-US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3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t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Пресс-</a:t>
            </a:r>
            <a:r>
              <a:rPr lang="ru-RU" sz="3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(60 мин)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532" y="10563"/>
            <a:ext cx="1987468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1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987574"/>
            <a:ext cx="8388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Игътибарыгыз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өчен рәхмәт!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13424"/>
            <a:ext cx="8075240" cy="74980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2021 </a:t>
            </a:r>
            <a:r>
              <a:rPr lang="tt-RU" sz="1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елны Татарстан Республикасында Туган телләр һәм халыклар бердәмлеге елын игълан итү </a:t>
            </a: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турында Указ</a:t>
            </a:r>
            <a:b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Халыкара туган телләр көненә багышланган чаралар үткәрү турындагы уртак приказ</a:t>
            </a:r>
            <a:b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tt-RU" sz="1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0020" y="1651502"/>
            <a:ext cx="59561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dirty="0" smtClean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789" y="1229169"/>
            <a:ext cx="2632038" cy="38746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82729"/>
            <a:ext cx="2772997" cy="39205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2858354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0020" y="1651502"/>
            <a:ext cx="59561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dirty="0" smtClean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811" y="555526"/>
            <a:ext cx="3160621" cy="4032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584" y="2558350"/>
            <a:ext cx="26831" cy="26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39502"/>
            <a:ext cx="351497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40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1282" y="186142"/>
            <a:ext cx="629899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күпмилләтле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якшәмбе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мәктәпләре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этномәдәни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компонентлы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фестивале</a:t>
            </a:r>
          </a:p>
          <a:p>
            <a:pPr algn="ctr">
              <a:defRPr/>
            </a:pP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63659"/>
            <a:ext cx="2405917" cy="1607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556" y="3377209"/>
            <a:ext cx="2291588" cy="1593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023" y="3377208"/>
            <a:ext cx="2428441" cy="1567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899592" y="1091719"/>
            <a:ext cx="66967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 fontAlgn="base">
              <a:spcBef>
                <a:spcPct val="0"/>
              </a:spcBef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түбәндәге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категорияләре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оештырыла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ctr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1 - 4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5 - 8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– 11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215" algn="ctr" fontAlgn="base">
              <a:spcBef>
                <a:spcPct val="0"/>
              </a:spcBef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түбәндәге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номинацияләр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үткәрелә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ctr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хореография</a:t>
            </a:r>
          </a:p>
          <a:p>
            <a:pPr marL="342900" lvl="0" indent="-342900" algn="ctr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</a:t>
            </a:r>
          </a:p>
          <a:p>
            <a:pPr marL="342900" lvl="0" indent="-342900" algn="ctr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2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9"/>
            <a:ext cx="813690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өч этапта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үткәрелә: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елның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11 -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январьга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кадәр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уздырыла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 заявка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чыгышларын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төшереп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видеофайл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җибәрә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5-7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минуттан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артмый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defRPr/>
            </a:pPr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елның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1 - 7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февральга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кадәр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зоналарда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уздырыла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февраль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Казан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шәһәренең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Халыклар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дуслыгы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йортында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уза</a:t>
            </a:r>
          </a:p>
          <a:p>
            <a:pPr marL="285750" indent="-285750">
              <a:buFontTx/>
              <a:buChar char="-"/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февраль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Әлмәт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шәһәренең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«Балалар һәм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яшьүсмерләр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иҗат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үзәге»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ндә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уза</a:t>
            </a:r>
          </a:p>
          <a:p>
            <a:pPr marL="285750" indent="-285750">
              <a:buFontTx/>
              <a:buChar char="-"/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февраль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Яр Чаллы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шәһәренең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Мулланур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исемендәге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нче гимназия» 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сенд</a:t>
            </a:r>
            <a:r>
              <a:rPr lang="tt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уза</a:t>
            </a:r>
          </a:p>
          <a:p>
            <a:pPr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Гала-концерт һәм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бүләкләү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елның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февралендә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Универсиада 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авылы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урамы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35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нче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йортта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урнашкан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Идел буе дәүләт физик культура, спорт һәм туризм 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академиясендә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уза</a:t>
            </a:r>
          </a:p>
          <a:p>
            <a:pPr algn="ctr">
              <a:defRPr/>
            </a:pP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3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9"/>
            <a:ext cx="813690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292755"/>
              </p:ext>
            </p:extLst>
          </p:nvPr>
        </p:nvGraphicFramePr>
        <p:xfrm>
          <a:off x="539552" y="1112929"/>
          <a:ext cx="8496942" cy="2270418"/>
        </p:xfrm>
        <a:graphic>
          <a:graphicData uri="http://schemas.openxmlformats.org/drawingml/2006/table">
            <a:tbl>
              <a:tblPr firstRow="1" firstCol="1" bandRow="1"/>
              <a:tblGrid>
                <a:gridCol w="247686">
                  <a:extLst>
                    <a:ext uri="{9D8B030D-6E8A-4147-A177-3AD203B41FA5}">
                      <a16:colId xmlns:a16="http://schemas.microsoft.com/office/drawing/2014/main" val="4048683019"/>
                    </a:ext>
                  </a:extLst>
                </a:gridCol>
                <a:gridCol w="814433">
                  <a:extLst>
                    <a:ext uri="{9D8B030D-6E8A-4147-A177-3AD203B41FA5}">
                      <a16:colId xmlns:a16="http://schemas.microsoft.com/office/drawing/2014/main" val="4220482976"/>
                    </a:ext>
                  </a:extLst>
                </a:gridCol>
                <a:gridCol w="1472450">
                  <a:extLst>
                    <a:ext uri="{9D8B030D-6E8A-4147-A177-3AD203B41FA5}">
                      <a16:colId xmlns:a16="http://schemas.microsoft.com/office/drawing/2014/main" val="1061463351"/>
                    </a:ext>
                  </a:extLst>
                </a:gridCol>
                <a:gridCol w="755386">
                  <a:extLst>
                    <a:ext uri="{9D8B030D-6E8A-4147-A177-3AD203B41FA5}">
                      <a16:colId xmlns:a16="http://schemas.microsoft.com/office/drawing/2014/main" val="3991642159"/>
                    </a:ext>
                  </a:extLst>
                </a:gridCol>
                <a:gridCol w="675285">
                  <a:extLst>
                    <a:ext uri="{9D8B030D-6E8A-4147-A177-3AD203B41FA5}">
                      <a16:colId xmlns:a16="http://schemas.microsoft.com/office/drawing/2014/main" val="2735539785"/>
                    </a:ext>
                  </a:extLst>
                </a:gridCol>
                <a:gridCol w="1110622">
                  <a:extLst>
                    <a:ext uri="{9D8B030D-6E8A-4147-A177-3AD203B41FA5}">
                      <a16:colId xmlns:a16="http://schemas.microsoft.com/office/drawing/2014/main" val="269740518"/>
                    </a:ext>
                  </a:extLst>
                </a:gridCol>
                <a:gridCol w="1196956">
                  <a:extLst>
                    <a:ext uri="{9D8B030D-6E8A-4147-A177-3AD203B41FA5}">
                      <a16:colId xmlns:a16="http://schemas.microsoft.com/office/drawing/2014/main" val="49301022"/>
                    </a:ext>
                  </a:extLst>
                </a:gridCol>
                <a:gridCol w="768273">
                  <a:extLst>
                    <a:ext uri="{9D8B030D-6E8A-4147-A177-3AD203B41FA5}">
                      <a16:colId xmlns:a16="http://schemas.microsoft.com/office/drawing/2014/main" val="4276265888"/>
                    </a:ext>
                  </a:extLst>
                </a:gridCol>
                <a:gridCol w="908925">
                  <a:extLst>
                    <a:ext uri="{9D8B030D-6E8A-4147-A177-3AD203B41FA5}">
                      <a16:colId xmlns:a16="http://schemas.microsoft.com/office/drawing/2014/main" val="2095503536"/>
                    </a:ext>
                  </a:extLst>
                </a:gridCol>
                <a:gridCol w="546926">
                  <a:extLst>
                    <a:ext uri="{9D8B030D-6E8A-4147-A177-3AD203B41FA5}">
                      <a16:colId xmlns:a16="http://schemas.microsoft.com/office/drawing/2014/main" val="2144569168"/>
                    </a:ext>
                  </a:extLst>
                </a:gridCol>
              </a:tblGrid>
              <a:tr h="215938"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заявки участника Фестиваля воскресных школ и школ с этнокультурным компонентом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663918"/>
                  </a:ext>
                </a:extLst>
              </a:tr>
              <a:tr h="1016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Номинация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Район/Наименование образовательной организации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(ФИО всех участников группы)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Возрастная категория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концертного номера( Название коллектива если имеется)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детей в группе + руководитель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рождения/Возраст детей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Номер мобильного телефона руководителя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650419"/>
                  </a:ext>
                </a:extLst>
              </a:tr>
              <a:tr h="1016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Вокал,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Хореография или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Народное творчество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Агрызский</a:t>
                      </a:r>
                      <a:r>
                        <a:rPr lang="ru-RU" sz="9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</a:t>
                      </a: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 р-н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МБОУ«Сарсак-Омгинский</a:t>
                      </a: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лицей»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</a:t>
                      </a:r>
                      <a:r>
                        <a:rPr lang="ru-RU" sz="9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</a:t>
                      </a: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 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район. </a:t>
                      </a:r>
                      <a:r>
                        <a:rPr lang="ru-RU" sz="9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Воскр</a:t>
                      </a: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азербайджанской диаспоры «Бирлик»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Майорова Валерия, Усманова Азалия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Возрастная категория с 9 по 11 класс.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Хореографический ансамбль «</a:t>
                      </a:r>
                      <a:r>
                        <a:rPr lang="ru-RU" sz="9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Хазри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танец «______»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Мордовская песня «_____» 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Например: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участника + 2 руководителя.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Майорова Валерия – 2000 г.р.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Усманова Азалия – 2001 г.р.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Камаев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Виктор Павлович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89993362222</a:t>
                      </a:r>
                    </a:p>
                  </a:txBody>
                  <a:tcPr marL="54897" marR="5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664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33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7624" y="123478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Фәнни-гамәли конференцияләр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69322"/>
              </p:ext>
            </p:extLst>
          </p:nvPr>
        </p:nvGraphicFramePr>
        <p:xfrm>
          <a:off x="673224" y="1093842"/>
          <a:ext cx="8363272" cy="2918164"/>
        </p:xfrm>
        <a:graphic>
          <a:graphicData uri="http://schemas.openxmlformats.org/drawingml/2006/table">
            <a:tbl>
              <a:tblPr firstRow="1" firstCol="1" bandRow="1"/>
              <a:tblGrid>
                <a:gridCol w="4257939">
                  <a:extLst>
                    <a:ext uri="{9D8B030D-6E8A-4147-A177-3AD203B41FA5}">
                      <a16:colId xmlns:a16="http://schemas.microsoft.com/office/drawing/2014/main" val="1264793385"/>
                    </a:ext>
                  </a:extLst>
                </a:gridCol>
                <a:gridCol w="960194">
                  <a:extLst>
                    <a:ext uri="{9D8B030D-6E8A-4147-A177-3AD203B41FA5}">
                      <a16:colId xmlns:a16="http://schemas.microsoft.com/office/drawing/2014/main" val="3069700652"/>
                    </a:ext>
                  </a:extLst>
                </a:gridCol>
                <a:gridCol w="3145139">
                  <a:extLst>
                    <a:ext uri="{9D8B030D-6E8A-4147-A177-3AD203B41FA5}">
                      <a16:colId xmlns:a16="http://schemas.microsoft.com/office/drawing/2014/main" val="2381708581"/>
                    </a:ext>
                  </a:extLst>
                </a:gridCol>
              </a:tblGrid>
              <a:tr h="3774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775704"/>
                  </a:ext>
                </a:extLst>
              </a:tr>
              <a:tr h="48898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галиме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мәгърифәтче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И.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Хальфин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истәлегенә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багышланган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мәктәп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укучыларының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фәнни-тикшеренү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конференциясе</a:t>
                      </a:r>
                      <a:r>
                        <a:rPr lang="ru-RU" sz="1400" kern="12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февраль 2021 ел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шәһәре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Мәскәү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районының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«12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нче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Гимназия» се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339141"/>
                  </a:ext>
                </a:extLst>
              </a:tr>
              <a:tr h="48898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Муса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Җәлил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исемендәге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республика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фәнни-гамәли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конференциясе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февраль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 ел</a:t>
                      </a: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Балтач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районы «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Б.Зиатдинов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исеменд</a:t>
                      </a:r>
                      <a:r>
                        <a:rPr lang="tt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әге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Карадуван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гимназия» се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0022504"/>
                  </a:ext>
                </a:extLst>
              </a:tr>
              <a:tr h="48898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Һади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Атласи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исемендәге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региональара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яшүсмерләр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фәнни-тикшеренү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укулары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февраль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 ел</a:t>
                      </a: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Бөгелмә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районаы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Һади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Атласи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исемендәге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№14 Татарская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гимназия»се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987767"/>
                  </a:ext>
                </a:extLst>
              </a:tr>
              <a:tr h="48898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Шушы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яктан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шушы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туфрактан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без» республика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фәнни-гамәли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конференциясе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февраль 2021 ел</a:t>
                      </a: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Сарман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районы «№ 2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номерлы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Җәлил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урта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мәктәбе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753764"/>
                  </a:ext>
                </a:extLst>
              </a:tr>
              <a:tr h="48898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Кадыйр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Сибгатуллин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исемендәге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Республика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фәнни-гамәли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конференциясе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февраль 2021 ел</a:t>
                      </a: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Яр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Чаллы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шәһәре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«№ 30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номерлы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урта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мәктәбе</a:t>
                      </a: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92" marR="44392" marT="82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612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550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1282" y="186142"/>
            <a:ext cx="6298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тел» </a:t>
            </a:r>
          </a:p>
          <a:p>
            <a:pPr algn="ctr">
              <a:defRPr/>
            </a:pP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Бөтенроссия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укытучылар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1282" y="1203598"/>
            <a:ext cx="817237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катнашучылар: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</a:t>
            </a: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 теле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</a:t>
            </a: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чуваш теле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</a:t>
            </a: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мари теле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</a:t>
            </a: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удмурт теле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</a:t>
            </a: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мордва теле һәм әдәбияты укытучылары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54"/>
          <a:stretch/>
        </p:blipFill>
        <p:spPr>
          <a:xfrm>
            <a:off x="6300192" y="3561353"/>
            <a:ext cx="2592288" cy="1416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06" y="3561354"/>
            <a:ext cx="2358954" cy="1416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61353"/>
            <a:ext cx="2448272" cy="1391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863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085" y="14084"/>
            <a:ext cx="2067638" cy="9020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555526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тел» </a:t>
            </a:r>
          </a:p>
          <a:p>
            <a:pPr algn="ctr">
              <a:defRPr/>
            </a:pP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Бөтенроссия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укытучылар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19622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43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февральд</a:t>
            </a:r>
            <a:r>
              <a:rPr lang="tt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ән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мартка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кадәр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конкурсның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муниципаль/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этабы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узган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елгы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мәгълүмат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актуальләштерелә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243"/>
            <a:r>
              <a:rPr lang="tt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22–24 мартка кадәр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бәйгенең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йомгаклау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этабы</a:t>
            </a:r>
          </a:p>
          <a:p>
            <a:pPr algn="just" defTabSz="914243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«Туган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тел»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Бөтенроссия укытучылар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бәйгесенең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йомгаклау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этабына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сайлап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алына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914243"/>
            <a:r>
              <a:rPr lang="tt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Йомгаклау этабында бәйгеләр: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-285750" algn="just" defTabSz="914243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«Мастер-класс»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күрсәтү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 (регламент - 20 мин., жюри </a:t>
            </a:r>
            <a:r>
              <a:rPr lang="tt-RU" b="1" dirty="0">
                <a:solidFill>
                  <a:srgbClr val="002060"/>
                </a:solidFill>
                <a:latin typeface="Times New Roman"/>
                <a:ea typeface="Calibri"/>
              </a:rPr>
              <a:t>сорауларына җавап бирү 5 мин. кадәр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 )</a:t>
            </a:r>
          </a:p>
          <a:p>
            <a:pPr lvl="0" indent="-285750" algn="just" defTabSz="914243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«Д</a:t>
            </a:r>
            <a:r>
              <a:rPr lang="tt-RU" b="1" dirty="0">
                <a:solidFill>
                  <a:srgbClr val="002060"/>
                </a:solidFill>
                <a:latin typeface="Times New Roman"/>
                <a:ea typeface="Calibri"/>
              </a:rPr>
              <a:t>әрестән тыш эшчәнлек пр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оекты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» -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регламент - 15 мин., жюри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сорауларына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җавап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 бирү – 5 мин.). Проект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темасы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: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Мәдәниятләр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диалогы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».</a:t>
            </a:r>
            <a:endParaRPr lang="ru-RU" b="1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 indent="-285750" algn="just" defTabSz="914243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Түгәрәк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tt-RU" b="1" dirty="0">
                <a:solidFill>
                  <a:srgbClr val="002060"/>
                </a:solidFill>
                <a:latin typeface="Times New Roman"/>
                <a:ea typeface="Calibri"/>
              </a:rPr>
              <a:t>өстәл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». Тема: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Күпмилләтле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җәмгыять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шартларында туган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телләрне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өйрәнүгә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кызыксыну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ны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арттыру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. Гомуми белем бирү системасының роле»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(регламент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- 60 мин.)</a:t>
            </a:r>
          </a:p>
          <a:p>
            <a:pPr algn="just" defTabSz="914243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243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5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2529</TotalTime>
  <Words>780</Words>
  <Application>Microsoft Office PowerPoint</Application>
  <PresentationFormat>Экран (16:9)</PresentationFormat>
  <Paragraphs>203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2_Тема Office</vt:lpstr>
      <vt:lpstr>Презентация PowerPoint</vt:lpstr>
      <vt:lpstr>  2021 елны Татарстан Республикасында Туган телләр һәм халыклар бердәмлеге елын игълан итү турында Указ  Халыкара туган телләр көненә багышланган чаралар үткәрү турындагы уртак приказ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«Иң яхшы татар теле һәм әдәбияты укытучысы» Россиякүләм бәйгесенең зона этабы 12 февраль – 6 март 2021 ел </vt:lpstr>
      <vt:lpstr>  «Иң яхшы татар теле һәм әдәбияты укытучысы» Россиякүләм бәйгесенең зона этабы 12 февраль – 6 март 2021 ел </vt:lpstr>
      <vt:lpstr>Презентация PowerPoint</vt:lpstr>
      <vt:lpstr>  «Иң яхшы татар теле һәм әдәбияты укытучысы» Россиякүләм бәйгесенең зона этабы 12 февраль – 6 март 2021 ел </vt:lpstr>
      <vt:lpstr>      «Иң яхшы татар теле һәм әдәбияты укытучысы» Россиякүләм бәйгесенең зона этабы  БӘЙГЕ СЫНАУЛАРЫ  Дәрес (25 мин, үзанализ – 5 мин)  Мастер-класс ( 15 мин кадәр, сорауларга җавап – 5 мин)</vt:lpstr>
      <vt:lpstr>«Иң яхшы татар теле һәм әдәбияты укытучысы» Россиякүләм бәйгесенең йомгаклау этабы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362</cp:revision>
  <cp:lastPrinted>2015-10-17T13:35:07Z</cp:lastPrinted>
  <dcterms:created xsi:type="dcterms:W3CDTF">2015-10-13T08:15:21Z</dcterms:created>
  <dcterms:modified xsi:type="dcterms:W3CDTF">2021-01-15T14:18:43Z</dcterms:modified>
</cp:coreProperties>
</file>